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Roca One Bold" charset="1" panose="00000800000000000000"/>
      <p:regular r:id="rId15"/>
    </p:embeddedFont>
    <p:embeddedFont>
      <p:font typeface="Poppins Bold" charset="1" panose="00000800000000000000"/>
      <p:regular r:id="rId16"/>
    </p:embeddedFont>
    <p:embeddedFont>
      <p:font typeface="Montserrat Bold" charset="1" panose="00000800000000000000"/>
      <p:regular r:id="rId17"/>
    </p:embeddedFont>
    <p:embeddedFont>
      <p:font typeface="Poppins" charset="1" panose="00000500000000000000"/>
      <p:regular r:id="rId18"/>
    </p:embeddedFont>
    <p:embeddedFont>
      <p:font typeface="Montserrat" charset="1" panose="00000500000000000000"/>
      <p:regular r:id="rId19"/>
    </p:embeddedFont>
    <p:embeddedFont>
      <p:font typeface="Alice Bold" charset="1" panose="00000500000000000000"/>
      <p:regular r:id="rId20"/>
    </p:embeddedFont>
    <p:embeddedFont>
      <p:font typeface="Shrikhand" charset="1" panose="02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jpe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7.jpeg" Type="http://schemas.openxmlformats.org/officeDocument/2006/relationships/image"/><Relationship Id="rId4" Target="../media/image9.jpe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jpeg" Type="http://schemas.openxmlformats.org/officeDocument/2006/relationships/image"/><Relationship Id="rId4" Target="../media/image21.png" Type="http://schemas.openxmlformats.org/officeDocument/2006/relationships/image"/><Relationship Id="rId5" Target="../media/image22.jpe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400986" y="1690361"/>
            <a:ext cx="13616175" cy="588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9"/>
              </a:lnSpc>
              <a:spcBef>
                <a:spcPct val="0"/>
              </a:spcBef>
            </a:pPr>
            <a:r>
              <a:rPr lang="en-US" b="true" sz="3456">
                <a:solidFill>
                  <a:srgbClr val="051D40"/>
                </a:solidFill>
                <a:latin typeface="Roca One Bold"/>
                <a:ea typeface="Roca One Bold"/>
                <a:cs typeface="Roca One Bold"/>
                <a:sym typeface="Roca One Bold"/>
              </a:rPr>
              <a:t>Script-to-Voice Solution: From Text to Natural-Sounding Audio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6701920"/>
            <a:ext cx="12175097" cy="820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2"/>
              </a:lnSpc>
              <a:spcBef>
                <a:spcPct val="0"/>
              </a:spcBef>
            </a:pPr>
            <a:r>
              <a:rPr lang="en-US" b="true" sz="4551" spc="-91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Team Name: Kirmada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111088" y="2967052"/>
            <a:ext cx="9146584" cy="5246370"/>
            <a:chOff x="0" y="0"/>
            <a:chExt cx="7981950" cy="4578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315" t="0" r="-1315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267338" y="869808"/>
            <a:ext cx="2247986" cy="2273392"/>
          </a:xfrm>
          <a:custGeom>
            <a:avLst/>
            <a:gdLst/>
            <a:ahLst/>
            <a:cxnLst/>
            <a:rect r="r" b="b" t="t" l="l"/>
            <a:pathLst>
              <a:path h="2273392" w="2247986">
                <a:moveTo>
                  <a:pt x="0" y="0"/>
                </a:moveTo>
                <a:lnTo>
                  <a:pt x="2247987" y="0"/>
                </a:lnTo>
                <a:lnTo>
                  <a:pt x="2247987" y="2273393"/>
                </a:lnTo>
                <a:lnTo>
                  <a:pt x="0" y="2273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156" t="-17339" r="-79182" b="-17609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06857" y="8263202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75036" y="93449"/>
            <a:ext cx="7453950" cy="1775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1"/>
              </a:lnSpc>
            </a:pPr>
            <a:r>
              <a:rPr lang="en-US" sz="5108" b="true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Solution Overview</a:t>
            </a:r>
          </a:p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-1971487" y="-2194123"/>
            <a:ext cx="4693046" cy="469304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559257" y="8415602"/>
            <a:ext cx="4693046" cy="469304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24519" y="2894207"/>
            <a:ext cx="17381262" cy="1788378"/>
          </a:xfrm>
          <a:custGeom>
            <a:avLst/>
            <a:gdLst/>
            <a:ahLst/>
            <a:cxnLst/>
            <a:rect r="r" b="b" t="t" l="l"/>
            <a:pathLst>
              <a:path h="1788378" w="17381262">
                <a:moveTo>
                  <a:pt x="0" y="0"/>
                </a:moveTo>
                <a:lnTo>
                  <a:pt x="17381261" y="0"/>
                </a:lnTo>
                <a:lnTo>
                  <a:pt x="17381261" y="1788378"/>
                </a:lnTo>
                <a:lnTo>
                  <a:pt x="0" y="1788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0" y="3438481"/>
            <a:ext cx="4746305" cy="692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  <a:spcBef>
                <a:spcPct val="0"/>
              </a:spcBef>
            </a:pPr>
            <a:r>
              <a:rPr lang="en-US" sz="1973" spc="-39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973" spc="-39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pipeline: Text</a:t>
            </a:r>
          </a:p>
          <a:p>
            <a:pPr algn="ctr">
              <a:lnSpc>
                <a:spcPts val="2763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-2599400" y="3463549"/>
            <a:ext cx="17381262" cy="692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  <a:spcBef>
                <a:spcPct val="0"/>
              </a:spcBef>
            </a:pPr>
            <a:r>
              <a:rPr lang="en-US" sz="1973" spc="-39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Emot</a:t>
            </a:r>
            <a:r>
              <a:rPr lang="en-US" sz="1973" spc="-39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ion Analysis</a:t>
            </a:r>
          </a:p>
          <a:p>
            <a:pPr algn="ctr">
              <a:lnSpc>
                <a:spcPts val="2763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8287355" y="3463549"/>
            <a:ext cx="1855589" cy="692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  <a:spcBef>
                <a:spcPct val="0"/>
              </a:spcBef>
            </a:pPr>
            <a:r>
              <a:rPr lang="en-US" sz="1973" spc="-39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Wav</a:t>
            </a:r>
            <a:r>
              <a:rPr lang="en-US" sz="1973" spc="-39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eNet Audio</a:t>
            </a:r>
          </a:p>
          <a:p>
            <a:pPr algn="ctr">
              <a:lnSpc>
                <a:spcPts val="2763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1750183" y="3463549"/>
            <a:ext cx="1393627" cy="692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  <a:spcBef>
                <a:spcPct val="0"/>
              </a:spcBef>
            </a:pPr>
            <a:r>
              <a:rPr lang="en-US" sz="1973" spc="-39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1973" spc="-39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isual Story</a:t>
            </a:r>
          </a:p>
          <a:p>
            <a:pPr algn="ctr">
              <a:lnSpc>
                <a:spcPts val="2763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5216281" y="3584864"/>
            <a:ext cx="1863328" cy="692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  <a:spcBef>
                <a:spcPct val="0"/>
              </a:spcBef>
            </a:pPr>
            <a:r>
              <a:rPr lang="en-US" sz="1973" spc="-39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Subt</a:t>
            </a:r>
            <a:r>
              <a:rPr lang="en-US" sz="1973" spc="-39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itled Video.</a:t>
            </a:r>
          </a:p>
          <a:p>
            <a:pPr algn="ctr">
              <a:lnSpc>
                <a:spcPts val="2763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409334" y="5320564"/>
            <a:ext cx="3570599" cy="1316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3"/>
              </a:lnSpc>
              <a:spcBef>
                <a:spcPct val="0"/>
              </a:spcBef>
            </a:pPr>
            <a:r>
              <a:rPr lang="en-US" sz="3673" spc="-73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3673" spc="-73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oice Synthesis:</a:t>
            </a:r>
          </a:p>
          <a:p>
            <a:pPr algn="ctr">
              <a:lnSpc>
                <a:spcPts val="5143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798196" y="6780916"/>
            <a:ext cx="14978318" cy="183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55683" indent="-277841" lvl="1">
              <a:lnSpc>
                <a:spcPts val="3603"/>
              </a:lnSpc>
              <a:spcBef>
                <a:spcPct val="0"/>
              </a:spcBef>
              <a:buFont typeface="Arial"/>
              <a:buChar char="•"/>
            </a:pPr>
            <a:r>
              <a:rPr lang="en-US" sz="2573" spc="-5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Uses Google Cl</a:t>
            </a:r>
            <a:r>
              <a:rPr lang="en-US" sz="2573" spc="-5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oud Text-to-Speech API, offering 220+ voices across 40+ languages.</a:t>
            </a:r>
          </a:p>
          <a:p>
            <a:pPr algn="ctr">
              <a:lnSpc>
                <a:spcPts val="3603"/>
              </a:lnSpc>
              <a:spcBef>
                <a:spcPct val="0"/>
              </a:spcBef>
            </a:pPr>
          </a:p>
          <a:p>
            <a:pPr algn="ctr" marL="555683" indent="-277841" lvl="1">
              <a:lnSpc>
                <a:spcPts val="3603"/>
              </a:lnSpc>
              <a:spcBef>
                <a:spcPct val="0"/>
              </a:spcBef>
              <a:buFont typeface="Arial"/>
              <a:buChar char="•"/>
            </a:pPr>
            <a:r>
              <a:rPr lang="en-US" sz="2573" spc="-5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Supports SSML for fine-tuned pitch, speaking rate, and pauses based on detected emotions.</a:t>
            </a:r>
          </a:p>
          <a:p>
            <a:pPr algn="ctr">
              <a:lnSpc>
                <a:spcPts val="360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09132" y="1222804"/>
            <a:ext cx="7922504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Input Handling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09132" y="2039613"/>
            <a:ext cx="9006427" cy="1498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3"/>
              </a:lnSpc>
            </a:pPr>
            <a:r>
              <a:rPr lang="en-US" sz="2230" spc="-44" b="true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Goal</a:t>
            </a:r>
            <a:r>
              <a:rPr lang="en-US" sz="2230" spc="-4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: Process raw text scripts (stories) or transcribed audio (podcasts, interviews).</a:t>
            </a:r>
          </a:p>
          <a:p>
            <a:pPr algn="l" marL="0" indent="0" lvl="0">
              <a:lnSpc>
                <a:spcPts val="2843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843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0260065" y="0"/>
            <a:ext cx="8027935" cy="10287000"/>
            <a:chOff x="0" y="0"/>
            <a:chExt cx="8603361" cy="1102435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794" y="-127"/>
              <a:ext cx="8606155" cy="11024477"/>
            </a:xfrm>
            <a:custGeom>
              <a:avLst/>
              <a:gdLst/>
              <a:ahLst/>
              <a:cxnLst/>
              <a:rect r="r" b="b" t="t" l="l"/>
              <a:pathLst>
                <a:path h="11024477" w="8606155">
                  <a:moveTo>
                    <a:pt x="8606155" y="10986504"/>
                  </a:moveTo>
                  <a:cubicBezTo>
                    <a:pt x="8606155" y="11022028"/>
                    <a:pt x="8595487" y="11024477"/>
                    <a:pt x="8567674" y="11024477"/>
                  </a:cubicBezTo>
                  <a:cubicBezTo>
                    <a:pt x="5713095" y="11023797"/>
                    <a:pt x="2858643" y="11023797"/>
                    <a:pt x="4064" y="11023797"/>
                  </a:cubicBezTo>
                  <a:cubicBezTo>
                    <a:pt x="0" y="11008962"/>
                    <a:pt x="6350" y="10995487"/>
                    <a:pt x="9271" y="10981740"/>
                  </a:cubicBezTo>
                  <a:cubicBezTo>
                    <a:pt x="134747" y="10379877"/>
                    <a:pt x="260350" y="9778150"/>
                    <a:pt x="386207" y="9176424"/>
                  </a:cubicBezTo>
                  <a:cubicBezTo>
                    <a:pt x="565658" y="8318545"/>
                    <a:pt x="745490" y="7460803"/>
                    <a:pt x="924814" y="6602923"/>
                  </a:cubicBezTo>
                  <a:cubicBezTo>
                    <a:pt x="1146302" y="5543471"/>
                    <a:pt x="1367282" y="4484018"/>
                    <a:pt x="1588643" y="3424702"/>
                  </a:cubicBezTo>
                  <a:cubicBezTo>
                    <a:pt x="1813560" y="2348508"/>
                    <a:pt x="2038604" y="1272450"/>
                    <a:pt x="2264156" y="196393"/>
                  </a:cubicBezTo>
                  <a:cubicBezTo>
                    <a:pt x="2277872" y="130925"/>
                    <a:pt x="2286635" y="63961"/>
                    <a:pt x="2308860" y="671"/>
                  </a:cubicBezTo>
                  <a:cubicBezTo>
                    <a:pt x="4395216" y="671"/>
                    <a:pt x="6481572" y="671"/>
                    <a:pt x="8567928" y="0"/>
                  </a:cubicBezTo>
                  <a:cubicBezTo>
                    <a:pt x="8596249" y="0"/>
                    <a:pt x="8605901" y="3666"/>
                    <a:pt x="8605901" y="38373"/>
                  </a:cubicBezTo>
                  <a:cubicBezTo>
                    <a:pt x="8605139" y="3687795"/>
                    <a:pt x="8605139" y="7337218"/>
                    <a:pt x="8606155" y="10986504"/>
                  </a:cubicBezTo>
                  <a:close/>
                </a:path>
              </a:pathLst>
            </a:custGeom>
            <a:blipFill>
              <a:blip r:embed="rId2"/>
              <a:stretch>
                <a:fillRect l="-14072" t="-1" r="-14071" b="-1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94175" y="8410948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6567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609132" y="5314905"/>
            <a:ext cx="11387207" cy="2650926"/>
            <a:chOff x="0" y="0"/>
            <a:chExt cx="2999100" cy="69818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99100" cy="698186"/>
            </a:xfrm>
            <a:custGeom>
              <a:avLst/>
              <a:gdLst/>
              <a:ahLst/>
              <a:cxnLst/>
              <a:rect r="r" b="b" t="t" l="l"/>
              <a:pathLst>
                <a:path h="698186" w="2999100">
                  <a:moveTo>
                    <a:pt x="9518" y="0"/>
                  </a:moveTo>
                  <a:lnTo>
                    <a:pt x="2989581" y="0"/>
                  </a:lnTo>
                  <a:cubicBezTo>
                    <a:pt x="2992106" y="0"/>
                    <a:pt x="2994527" y="1003"/>
                    <a:pt x="2996312" y="2788"/>
                  </a:cubicBezTo>
                  <a:cubicBezTo>
                    <a:pt x="2998097" y="4573"/>
                    <a:pt x="2999100" y="6994"/>
                    <a:pt x="2999100" y="9518"/>
                  </a:cubicBezTo>
                  <a:lnTo>
                    <a:pt x="2999100" y="688668"/>
                  </a:lnTo>
                  <a:cubicBezTo>
                    <a:pt x="2999100" y="693925"/>
                    <a:pt x="2994838" y="698186"/>
                    <a:pt x="2989581" y="698186"/>
                  </a:cubicBezTo>
                  <a:lnTo>
                    <a:pt x="9518" y="698186"/>
                  </a:lnTo>
                  <a:cubicBezTo>
                    <a:pt x="6994" y="698186"/>
                    <a:pt x="4573" y="697183"/>
                    <a:pt x="2788" y="695398"/>
                  </a:cubicBezTo>
                  <a:cubicBezTo>
                    <a:pt x="1003" y="693613"/>
                    <a:pt x="0" y="691192"/>
                    <a:pt x="0" y="688668"/>
                  </a:cubicBezTo>
                  <a:lnTo>
                    <a:pt x="0" y="9518"/>
                  </a:lnTo>
                  <a:cubicBezTo>
                    <a:pt x="0" y="6994"/>
                    <a:pt x="1003" y="4573"/>
                    <a:pt x="2788" y="2788"/>
                  </a:cubicBezTo>
                  <a:cubicBezTo>
                    <a:pt x="4573" y="1003"/>
                    <a:pt x="6994" y="0"/>
                    <a:pt x="9518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999100" cy="736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060084" y="4814991"/>
            <a:ext cx="2772169" cy="1053752"/>
            <a:chOff x="0" y="0"/>
            <a:chExt cx="1013291" cy="3851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13291" cy="385170"/>
            </a:xfrm>
            <a:custGeom>
              <a:avLst/>
              <a:gdLst/>
              <a:ahLst/>
              <a:cxnLst/>
              <a:rect r="r" b="b" t="t" l="l"/>
              <a:pathLst>
                <a:path h="385170" w="1013291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256705"/>
                  </a:lnTo>
                  <a:cubicBezTo>
                    <a:pt x="1013291" y="327654"/>
                    <a:pt x="955775" y="385170"/>
                    <a:pt x="884826" y="385170"/>
                  </a:cubicBezTo>
                  <a:lnTo>
                    <a:pt x="128466" y="385170"/>
                  </a:lnTo>
                  <a:cubicBezTo>
                    <a:pt x="57516" y="385170"/>
                    <a:pt x="0" y="327654"/>
                    <a:pt x="0" y="256705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1013291" cy="4518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80"/>
                </a:lnSpc>
              </a:pPr>
              <a:r>
                <a:rPr lang="en-US" sz="2486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Text </a:t>
              </a:r>
            </a:p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Sanitization: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755463" y="4743926"/>
            <a:ext cx="2567652" cy="1491902"/>
            <a:chOff x="0" y="0"/>
            <a:chExt cx="938535" cy="54532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38535" cy="545324"/>
            </a:xfrm>
            <a:custGeom>
              <a:avLst/>
              <a:gdLst/>
              <a:ahLst/>
              <a:cxnLst/>
              <a:rect r="r" b="b" t="t" l="l"/>
              <a:pathLst>
                <a:path h="545324" w="938535">
                  <a:moveTo>
                    <a:pt x="138698" y="0"/>
                  </a:moveTo>
                  <a:lnTo>
                    <a:pt x="799837" y="0"/>
                  </a:lnTo>
                  <a:cubicBezTo>
                    <a:pt x="876438" y="0"/>
                    <a:pt x="938535" y="62097"/>
                    <a:pt x="938535" y="138698"/>
                  </a:cubicBezTo>
                  <a:lnTo>
                    <a:pt x="938535" y="406626"/>
                  </a:lnTo>
                  <a:cubicBezTo>
                    <a:pt x="938535" y="443411"/>
                    <a:pt x="923923" y="478690"/>
                    <a:pt x="897912" y="504700"/>
                  </a:cubicBezTo>
                  <a:cubicBezTo>
                    <a:pt x="871901" y="530711"/>
                    <a:pt x="836622" y="545324"/>
                    <a:pt x="799837" y="545324"/>
                  </a:cubicBezTo>
                  <a:lnTo>
                    <a:pt x="138698" y="545324"/>
                  </a:lnTo>
                  <a:cubicBezTo>
                    <a:pt x="101913" y="545324"/>
                    <a:pt x="66635" y="530711"/>
                    <a:pt x="40624" y="504700"/>
                  </a:cubicBezTo>
                  <a:cubicBezTo>
                    <a:pt x="14613" y="478690"/>
                    <a:pt x="0" y="443411"/>
                    <a:pt x="0" y="406626"/>
                  </a:cubicBezTo>
                  <a:lnTo>
                    <a:pt x="0" y="138698"/>
                  </a:lnTo>
                  <a:cubicBezTo>
                    <a:pt x="0" y="101913"/>
                    <a:pt x="14613" y="66635"/>
                    <a:pt x="40624" y="40624"/>
                  </a:cubicBezTo>
                  <a:cubicBezTo>
                    <a:pt x="66635" y="14613"/>
                    <a:pt x="101913" y="0"/>
                    <a:pt x="13869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938535" cy="61199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80"/>
                </a:lnSpc>
              </a:pPr>
              <a:r>
                <a:rPr lang="en-US" sz="2486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Text</a:t>
              </a:r>
              <a:r>
                <a:rPr lang="en-US" sz="2486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</a:p>
            <a:p>
              <a:pPr algn="ctr">
                <a:lnSpc>
                  <a:spcPts val="3480"/>
                </a:lnSpc>
              </a:pPr>
              <a:r>
                <a:rPr lang="en-US" sz="248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Tokenization</a:t>
              </a:r>
              <a:r>
                <a:rPr lang="en-US" sz="2486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:</a:t>
              </a:r>
            </a:p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569222" y="4814991"/>
            <a:ext cx="2670160" cy="1053752"/>
            <a:chOff x="0" y="0"/>
            <a:chExt cx="976004" cy="38517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76004" cy="385170"/>
            </a:xfrm>
            <a:custGeom>
              <a:avLst/>
              <a:gdLst/>
              <a:ahLst/>
              <a:cxnLst/>
              <a:rect r="r" b="b" t="t" l="l"/>
              <a:pathLst>
                <a:path h="385170" w="976004">
                  <a:moveTo>
                    <a:pt x="133373" y="0"/>
                  </a:moveTo>
                  <a:lnTo>
                    <a:pt x="842631" y="0"/>
                  </a:lnTo>
                  <a:cubicBezTo>
                    <a:pt x="878004" y="0"/>
                    <a:pt x="911928" y="14052"/>
                    <a:pt x="936940" y="39064"/>
                  </a:cubicBezTo>
                  <a:cubicBezTo>
                    <a:pt x="961953" y="64077"/>
                    <a:pt x="976004" y="98001"/>
                    <a:pt x="976004" y="133373"/>
                  </a:cubicBezTo>
                  <a:lnTo>
                    <a:pt x="976004" y="251797"/>
                  </a:lnTo>
                  <a:cubicBezTo>
                    <a:pt x="976004" y="325457"/>
                    <a:pt x="916291" y="385170"/>
                    <a:pt x="842631" y="385170"/>
                  </a:cubicBezTo>
                  <a:lnTo>
                    <a:pt x="133373" y="385170"/>
                  </a:lnTo>
                  <a:cubicBezTo>
                    <a:pt x="59713" y="385170"/>
                    <a:pt x="0" y="325457"/>
                    <a:pt x="0" y="251797"/>
                  </a:cubicBezTo>
                  <a:lnTo>
                    <a:pt x="0" y="133373"/>
                  </a:lnTo>
                  <a:cubicBezTo>
                    <a:pt x="0" y="59713"/>
                    <a:pt x="59713" y="0"/>
                    <a:pt x="13337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976004" cy="4518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Emotion Tagging: 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708540" y="6013007"/>
            <a:ext cx="2661498" cy="1305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4"/>
              </a:lnSpc>
            </a:pPr>
            <a:r>
              <a:rPr lang="en-US" sz="1867" spc="-37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Tokenized text with [e.g., NLTK/Spacy] into sentences/words.</a:t>
            </a:r>
          </a:p>
          <a:p>
            <a:pPr algn="ctr" marL="0" indent="0" lvl="0">
              <a:lnSpc>
                <a:spcPts val="2614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6113690" y="6013007"/>
            <a:ext cx="2661498" cy="1952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14"/>
              </a:lnSpc>
              <a:spcBef>
                <a:spcPct val="0"/>
              </a:spcBef>
            </a:pPr>
            <a:r>
              <a:rPr lang="en-US" sz="1867" spc="-37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Sanitized:</a:t>
            </a:r>
            <a:r>
              <a:rPr lang="en-US" sz="1867" spc="-37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Removed special chars, fixed punctuation.</a:t>
            </a:r>
          </a:p>
          <a:p>
            <a:pPr algn="ctr" marL="0" indent="0" lvl="0">
              <a:lnSpc>
                <a:spcPts val="2614"/>
              </a:lnSpc>
              <a:spcBef>
                <a:spcPct val="0"/>
              </a:spcBef>
            </a:pPr>
          </a:p>
          <a:p>
            <a:pPr algn="ctr">
              <a:lnSpc>
                <a:spcPts val="2614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614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9689588" y="5959231"/>
            <a:ext cx="2661498" cy="162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14"/>
              </a:lnSpc>
              <a:spcBef>
                <a:spcPct val="0"/>
              </a:spcBef>
            </a:pPr>
            <a:r>
              <a:rPr lang="en-US" sz="1867" spc="-37" strike="noStrike" u="non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Prepared for WaveNet compatibility (e.g., SSML formatting).</a:t>
            </a:r>
          </a:p>
          <a:p>
            <a:pPr algn="ctr">
              <a:lnSpc>
                <a:spcPts val="2614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614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390772" y="3699986"/>
            <a:ext cx="2846427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Preprocessing</a:t>
            </a:r>
            <a:r>
              <a:rPr lang="en-US" sz="2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448255"/>
            <a:ext cx="15554177" cy="5731810"/>
            <a:chOff x="0" y="0"/>
            <a:chExt cx="4096573" cy="1509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6573" cy="1509613"/>
            </a:xfrm>
            <a:custGeom>
              <a:avLst/>
              <a:gdLst/>
              <a:ahLst/>
              <a:cxnLst/>
              <a:rect r="r" b="b" t="t" l="l"/>
              <a:pathLst>
                <a:path h="1509613" w="4096573">
                  <a:moveTo>
                    <a:pt x="8462" y="0"/>
                  </a:moveTo>
                  <a:lnTo>
                    <a:pt x="4088112" y="0"/>
                  </a:lnTo>
                  <a:cubicBezTo>
                    <a:pt x="4090356" y="0"/>
                    <a:pt x="4092508" y="891"/>
                    <a:pt x="4094095" y="2478"/>
                  </a:cubicBezTo>
                  <a:cubicBezTo>
                    <a:pt x="4095682" y="4065"/>
                    <a:pt x="4096573" y="6217"/>
                    <a:pt x="4096573" y="8462"/>
                  </a:cubicBezTo>
                  <a:lnTo>
                    <a:pt x="4096573" y="1501151"/>
                  </a:lnTo>
                  <a:cubicBezTo>
                    <a:pt x="4096573" y="1503395"/>
                    <a:pt x="4095682" y="1505547"/>
                    <a:pt x="4094095" y="1507134"/>
                  </a:cubicBezTo>
                  <a:cubicBezTo>
                    <a:pt x="4092508" y="1508721"/>
                    <a:pt x="4090356" y="1509613"/>
                    <a:pt x="4088112" y="1509613"/>
                  </a:cubicBezTo>
                  <a:lnTo>
                    <a:pt x="8462" y="1509613"/>
                  </a:lnTo>
                  <a:cubicBezTo>
                    <a:pt x="6217" y="1509613"/>
                    <a:pt x="4065" y="1508721"/>
                    <a:pt x="2478" y="1507134"/>
                  </a:cubicBezTo>
                  <a:cubicBezTo>
                    <a:pt x="891" y="1505547"/>
                    <a:pt x="0" y="1503395"/>
                    <a:pt x="0" y="1501151"/>
                  </a:cubicBezTo>
                  <a:lnTo>
                    <a:pt x="0" y="8462"/>
                  </a:lnTo>
                  <a:cubicBezTo>
                    <a:pt x="0" y="6217"/>
                    <a:pt x="891" y="4065"/>
                    <a:pt x="2478" y="2478"/>
                  </a:cubicBezTo>
                  <a:cubicBezTo>
                    <a:pt x="4065" y="891"/>
                    <a:pt x="6217" y="0"/>
                    <a:pt x="846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096573" cy="1547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5194851" y="2787207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0949965" y="2869402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907446" y="2770950"/>
            <a:ext cx="1415690" cy="1415690"/>
          </a:xfrm>
          <a:custGeom>
            <a:avLst/>
            <a:gdLst/>
            <a:ahLst/>
            <a:cxnLst/>
            <a:rect r="r" b="b" t="t" l="l"/>
            <a:pathLst>
              <a:path h="1415690" w="1415690">
                <a:moveTo>
                  <a:pt x="0" y="0"/>
                </a:moveTo>
                <a:lnTo>
                  <a:pt x="1415690" y="0"/>
                </a:lnTo>
                <a:lnTo>
                  <a:pt x="1415690" y="1415690"/>
                </a:lnTo>
                <a:lnTo>
                  <a:pt x="0" y="1415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270317" y="3029560"/>
            <a:ext cx="1535472" cy="1399433"/>
          </a:xfrm>
          <a:custGeom>
            <a:avLst/>
            <a:gdLst/>
            <a:ahLst/>
            <a:cxnLst/>
            <a:rect r="r" b="b" t="t" l="l"/>
            <a:pathLst>
              <a:path h="1399433" w="1535472">
                <a:moveTo>
                  <a:pt x="0" y="0"/>
                </a:moveTo>
                <a:lnTo>
                  <a:pt x="1535471" y="0"/>
                </a:lnTo>
                <a:lnTo>
                  <a:pt x="1535471" y="1399433"/>
                </a:lnTo>
                <a:lnTo>
                  <a:pt x="0" y="1399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70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55764" y="3029560"/>
            <a:ext cx="1100041" cy="1157080"/>
          </a:xfrm>
          <a:custGeom>
            <a:avLst/>
            <a:gdLst/>
            <a:ahLst/>
            <a:cxnLst/>
            <a:rect r="r" b="b" t="t" l="l"/>
            <a:pathLst>
              <a:path h="1157080" w="1100041">
                <a:moveTo>
                  <a:pt x="0" y="0"/>
                </a:moveTo>
                <a:lnTo>
                  <a:pt x="1100041" y="0"/>
                </a:lnTo>
                <a:lnTo>
                  <a:pt x="1100041" y="1157080"/>
                </a:lnTo>
                <a:lnTo>
                  <a:pt x="0" y="1157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15291" y="78428"/>
            <a:ext cx="10593310" cy="2308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</a:pPr>
            <a:r>
              <a:rPr lang="en-US" sz="6605" b="true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Emotion Detection</a:t>
            </a:r>
          </a:p>
          <a:p>
            <a:pPr algn="l">
              <a:lnSpc>
                <a:spcPts val="9247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26554" y="4599439"/>
            <a:ext cx="4161784" cy="137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52291" indent="-284097" lvl="2">
              <a:lnSpc>
                <a:spcPts val="2763"/>
              </a:lnSpc>
              <a:buFont typeface="Arial"/>
              <a:buChar char="⚬"/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Used [e.g., BERT] </a:t>
            </a:r>
            <a:r>
              <a:rPr lang="en-US" sz="1973" spc="-39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to classify emotions (happy, sad, angry) per sentence.</a:t>
            </a:r>
          </a:p>
          <a:p>
            <a:pPr algn="ctr">
              <a:lnSpc>
                <a:spcPts val="276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991516" y="4697460"/>
            <a:ext cx="4161784" cy="1030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Tr</a:t>
            </a:r>
            <a:r>
              <a:rPr lang="en-US" sz="1973" spc="-39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ained on [e.g., Emotion Dataset] for precision.</a:t>
            </a:r>
          </a:p>
          <a:p>
            <a:pPr algn="ctr">
              <a:lnSpc>
                <a:spcPts val="2763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224892" y="4767665"/>
            <a:ext cx="4161784" cy="1030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1973" spc="-39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utput: Labels to guide WaveNet voice modulation.</a:t>
            </a:r>
          </a:p>
          <a:p>
            <a:pPr algn="ctr">
              <a:lnSpc>
                <a:spcPts val="2763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403740" y="2480119"/>
            <a:ext cx="6033363" cy="6033363"/>
          </a:xfrm>
          <a:custGeom>
            <a:avLst/>
            <a:gdLst/>
            <a:ahLst/>
            <a:cxnLst/>
            <a:rect r="r" b="b" t="t" l="l"/>
            <a:pathLst>
              <a:path h="6033363" w="6033363">
                <a:moveTo>
                  <a:pt x="0" y="0"/>
                </a:moveTo>
                <a:lnTo>
                  <a:pt x="6033363" y="0"/>
                </a:lnTo>
                <a:lnTo>
                  <a:pt x="6033363" y="6033363"/>
                </a:lnTo>
                <a:lnTo>
                  <a:pt x="0" y="6033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1409491" y="2480119"/>
            <a:ext cx="8044484" cy="6033363"/>
          </a:xfrm>
          <a:custGeom>
            <a:avLst/>
            <a:gdLst/>
            <a:ahLst/>
            <a:cxnLst/>
            <a:rect r="r" b="b" t="t" l="l"/>
            <a:pathLst>
              <a:path h="6033363" w="8044484">
                <a:moveTo>
                  <a:pt x="0" y="0"/>
                </a:moveTo>
                <a:lnTo>
                  <a:pt x="8044484" y="0"/>
                </a:lnTo>
                <a:lnTo>
                  <a:pt x="8044484" y="6033363"/>
                </a:lnTo>
                <a:lnTo>
                  <a:pt x="0" y="6033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84867" y="27264"/>
            <a:ext cx="6033363" cy="3281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3"/>
              </a:lnSpc>
            </a:pPr>
            <a:r>
              <a:rPr lang="en-US" sz="4680" b="true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Voice Synthesis with Wavenet</a:t>
            </a:r>
          </a:p>
          <a:p>
            <a:pPr algn="l">
              <a:lnSpc>
                <a:spcPts val="6553"/>
              </a:lnSpc>
            </a:pPr>
          </a:p>
          <a:p>
            <a:pPr algn="l" marL="0" indent="0" lvl="0">
              <a:lnSpc>
                <a:spcPts val="6553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0280481" y="2140401"/>
            <a:ext cx="5768345" cy="94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Leveraged Google Cloud Text-to-Speech API with WaveNet models.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8763159" y="20412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827629" y="3922285"/>
            <a:ext cx="5768345" cy="94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Emotion mapping: Happy → High pitch/fast, Sad → Low pitch/slow, Angry → Sharp/tense.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289058" y="38146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827629" y="5690482"/>
            <a:ext cx="5768345" cy="94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Customized via SSML: Adjusted pitch, rate, and pauses.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101696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09112" y="4887604"/>
            <a:ext cx="4154377" cy="565794"/>
          </a:xfrm>
          <a:custGeom>
            <a:avLst/>
            <a:gdLst/>
            <a:ahLst/>
            <a:cxnLst/>
            <a:rect r="r" b="b" t="t" l="l"/>
            <a:pathLst>
              <a:path h="565794" w="4154377">
                <a:moveTo>
                  <a:pt x="0" y="0"/>
                </a:moveTo>
                <a:lnTo>
                  <a:pt x="4154377" y="0"/>
                </a:lnTo>
                <a:lnTo>
                  <a:pt x="4154377" y="565793"/>
                </a:lnTo>
                <a:lnTo>
                  <a:pt x="0" y="565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01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38223" y="2575539"/>
            <a:ext cx="4125266" cy="5401893"/>
            <a:chOff x="0" y="0"/>
            <a:chExt cx="1390225" cy="18204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90225" cy="1820451"/>
            </a:xfrm>
            <a:custGeom>
              <a:avLst/>
              <a:gdLst/>
              <a:ahLst/>
              <a:cxnLst/>
              <a:rect r="r" b="b" t="t" l="l"/>
              <a:pathLst>
                <a:path h="1820451" w="1390225">
                  <a:moveTo>
                    <a:pt x="46918" y="0"/>
                  </a:moveTo>
                  <a:lnTo>
                    <a:pt x="1343307" y="0"/>
                  </a:lnTo>
                  <a:cubicBezTo>
                    <a:pt x="1355750" y="0"/>
                    <a:pt x="1367684" y="4943"/>
                    <a:pt x="1376483" y="13742"/>
                  </a:cubicBezTo>
                  <a:cubicBezTo>
                    <a:pt x="1385282" y="22541"/>
                    <a:pt x="1390225" y="34474"/>
                    <a:pt x="1390225" y="46918"/>
                  </a:cubicBezTo>
                  <a:lnTo>
                    <a:pt x="1390225" y="1773533"/>
                  </a:lnTo>
                  <a:cubicBezTo>
                    <a:pt x="1390225" y="1799445"/>
                    <a:pt x="1369219" y="1820451"/>
                    <a:pt x="1343307" y="1820451"/>
                  </a:cubicBezTo>
                  <a:lnTo>
                    <a:pt x="46918" y="1820451"/>
                  </a:lnTo>
                  <a:cubicBezTo>
                    <a:pt x="34474" y="1820451"/>
                    <a:pt x="22541" y="1815508"/>
                    <a:pt x="13742" y="1806709"/>
                  </a:cubicBezTo>
                  <a:cubicBezTo>
                    <a:pt x="4943" y="1797910"/>
                    <a:pt x="0" y="1785977"/>
                    <a:pt x="0" y="1773533"/>
                  </a:cubicBezTo>
                  <a:lnTo>
                    <a:pt x="0" y="46918"/>
                  </a:lnTo>
                  <a:cubicBezTo>
                    <a:pt x="0" y="34474"/>
                    <a:pt x="4943" y="22541"/>
                    <a:pt x="13742" y="13742"/>
                  </a:cubicBezTo>
                  <a:cubicBezTo>
                    <a:pt x="22541" y="4943"/>
                    <a:pt x="34474" y="0"/>
                    <a:pt x="46918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90225" cy="1858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2209112" y="5386149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835387" y="490665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6"/>
                </a:lnTo>
                <a:lnTo>
                  <a:pt x="0" y="582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835387" y="2637523"/>
            <a:ext cx="4203375" cy="5277926"/>
            <a:chOff x="0" y="0"/>
            <a:chExt cx="1416547" cy="17786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6547" cy="1778674"/>
            </a:xfrm>
            <a:custGeom>
              <a:avLst/>
              <a:gdLst/>
              <a:ahLst/>
              <a:cxnLst/>
              <a:rect r="r" b="b" t="t" l="l"/>
              <a:pathLst>
                <a:path h="1778674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732628"/>
                  </a:lnTo>
                  <a:cubicBezTo>
                    <a:pt x="1416547" y="1744840"/>
                    <a:pt x="1411696" y="1756552"/>
                    <a:pt x="1403061" y="1765187"/>
                  </a:cubicBezTo>
                  <a:cubicBezTo>
                    <a:pt x="1394426" y="1773822"/>
                    <a:pt x="1382714" y="1778674"/>
                    <a:pt x="1370502" y="1778674"/>
                  </a:cubicBezTo>
                  <a:lnTo>
                    <a:pt x="46046" y="1778674"/>
                  </a:lnTo>
                  <a:cubicBezTo>
                    <a:pt x="33834" y="1778674"/>
                    <a:pt x="22122" y="1773822"/>
                    <a:pt x="13487" y="1765187"/>
                  </a:cubicBezTo>
                  <a:cubicBezTo>
                    <a:pt x="4851" y="1756552"/>
                    <a:pt x="0" y="1744840"/>
                    <a:pt x="0" y="1732628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16547" cy="18167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6884385" y="5386149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1787863" y="2575539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6" y="0"/>
                </a:lnTo>
                <a:lnTo>
                  <a:pt x="4154376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787863" y="2637523"/>
            <a:ext cx="4203375" cy="5277926"/>
            <a:chOff x="0" y="0"/>
            <a:chExt cx="1416547" cy="177867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16547" cy="1778674"/>
            </a:xfrm>
            <a:custGeom>
              <a:avLst/>
              <a:gdLst/>
              <a:ahLst/>
              <a:cxnLst/>
              <a:rect r="r" b="b" t="t" l="l"/>
              <a:pathLst>
                <a:path h="1778674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732628"/>
                  </a:lnTo>
                  <a:cubicBezTo>
                    <a:pt x="1416547" y="1744840"/>
                    <a:pt x="1411696" y="1756552"/>
                    <a:pt x="1403061" y="1765187"/>
                  </a:cubicBezTo>
                  <a:cubicBezTo>
                    <a:pt x="1394426" y="1773822"/>
                    <a:pt x="1382714" y="1778674"/>
                    <a:pt x="1370502" y="1778674"/>
                  </a:cubicBezTo>
                  <a:lnTo>
                    <a:pt x="46046" y="1778674"/>
                  </a:lnTo>
                  <a:cubicBezTo>
                    <a:pt x="33834" y="1778674"/>
                    <a:pt x="22122" y="1773822"/>
                    <a:pt x="13487" y="1765187"/>
                  </a:cubicBezTo>
                  <a:cubicBezTo>
                    <a:pt x="4851" y="1756552"/>
                    <a:pt x="0" y="1744840"/>
                    <a:pt x="0" y="1732628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416547" cy="18167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1812362" y="5367099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3541346" y="2734955"/>
            <a:ext cx="1621130" cy="1641799"/>
          </a:xfrm>
          <a:custGeom>
            <a:avLst/>
            <a:gdLst/>
            <a:ahLst/>
            <a:cxnLst/>
            <a:rect r="r" b="b" t="t" l="l"/>
            <a:pathLst>
              <a:path h="1641799" w="1621130">
                <a:moveTo>
                  <a:pt x="0" y="0"/>
                </a:moveTo>
                <a:lnTo>
                  <a:pt x="1621131" y="0"/>
                </a:lnTo>
                <a:lnTo>
                  <a:pt x="1621131" y="1641799"/>
                </a:lnTo>
                <a:lnTo>
                  <a:pt x="0" y="1641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37" t="0" r="-3737" b="-6122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997919" y="2866832"/>
            <a:ext cx="1628140" cy="1628140"/>
          </a:xfrm>
          <a:custGeom>
            <a:avLst/>
            <a:gdLst/>
            <a:ahLst/>
            <a:cxnLst/>
            <a:rect r="r" b="b" t="t" l="l"/>
            <a:pathLst>
              <a:path h="1628140" w="1628140">
                <a:moveTo>
                  <a:pt x="0" y="0"/>
                </a:moveTo>
                <a:lnTo>
                  <a:pt x="1628140" y="0"/>
                </a:lnTo>
                <a:lnTo>
                  <a:pt x="1628140" y="1628140"/>
                </a:lnTo>
                <a:lnTo>
                  <a:pt x="0" y="1628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715162" y="2829612"/>
            <a:ext cx="2455155" cy="1530150"/>
          </a:xfrm>
          <a:custGeom>
            <a:avLst/>
            <a:gdLst/>
            <a:ahLst/>
            <a:cxnLst/>
            <a:rect r="r" b="b" t="t" l="l"/>
            <a:pathLst>
              <a:path h="1530150" w="2455155">
                <a:moveTo>
                  <a:pt x="0" y="0"/>
                </a:moveTo>
                <a:lnTo>
                  <a:pt x="2455155" y="0"/>
                </a:lnTo>
                <a:lnTo>
                  <a:pt x="2455155" y="1530150"/>
                </a:lnTo>
                <a:lnTo>
                  <a:pt x="0" y="1530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913674" y="495109"/>
            <a:ext cx="7884841" cy="157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 Generation</a:t>
            </a:r>
          </a:p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466710" y="5603499"/>
            <a:ext cx="3579202" cy="141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4"/>
              </a:lnSpc>
            </a:pPr>
            <a:r>
              <a:rPr lang="en-US" sz="2010" spc="-4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Generated narrative images with OpenAI DALL-E from tokenized text.</a:t>
            </a:r>
          </a:p>
          <a:p>
            <a:pPr algn="ctr">
              <a:lnSpc>
                <a:spcPts val="2814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554920" y="4443536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Model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66494" y="5486090"/>
            <a:ext cx="3579202" cy="111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4"/>
              </a:lnSpc>
            </a:pPr>
            <a:r>
              <a:rPr lang="en-US" sz="2110" spc="-42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Example: ‘Stormy sea’ → Visual frame.</a:t>
            </a:r>
          </a:p>
          <a:p>
            <a:pPr algn="ctr">
              <a:lnSpc>
                <a:spcPts val="2954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7066494" y="4563269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prompt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099949" y="5513387"/>
            <a:ext cx="3842290" cy="1181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0"/>
              </a:lnSpc>
            </a:pPr>
            <a:r>
              <a:rPr lang="en-US" sz="2243" spc="-44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Ensured scene coherence for video sync.</a:t>
            </a:r>
          </a:p>
          <a:p>
            <a:pPr algn="ctr">
              <a:lnSpc>
                <a:spcPts val="314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2144055" y="4563269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Performance: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02273" y="-8767"/>
            <a:ext cx="4907787" cy="10295767"/>
          </a:xfrm>
          <a:custGeom>
            <a:avLst/>
            <a:gdLst/>
            <a:ahLst/>
            <a:cxnLst/>
            <a:rect r="r" b="b" t="t" l="l"/>
            <a:pathLst>
              <a:path h="10295767" w="490778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t="0" r="-1988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7254" y="2208667"/>
            <a:ext cx="13580348" cy="5731810"/>
            <a:chOff x="0" y="0"/>
            <a:chExt cx="3576717" cy="15096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76717" cy="1509613"/>
            </a:xfrm>
            <a:custGeom>
              <a:avLst/>
              <a:gdLst/>
              <a:ahLst/>
              <a:cxnLst/>
              <a:rect r="r" b="b" t="t" l="l"/>
              <a:pathLst>
                <a:path h="1509613" w="3576717">
                  <a:moveTo>
                    <a:pt x="9691" y="0"/>
                  </a:moveTo>
                  <a:lnTo>
                    <a:pt x="3567026" y="0"/>
                  </a:lnTo>
                  <a:cubicBezTo>
                    <a:pt x="3569596" y="0"/>
                    <a:pt x="3572061" y="1021"/>
                    <a:pt x="3573879" y="2839"/>
                  </a:cubicBezTo>
                  <a:cubicBezTo>
                    <a:pt x="3575696" y="4656"/>
                    <a:pt x="3576717" y="7121"/>
                    <a:pt x="3576717" y="9691"/>
                  </a:cubicBezTo>
                  <a:lnTo>
                    <a:pt x="3576717" y="1499921"/>
                  </a:lnTo>
                  <a:cubicBezTo>
                    <a:pt x="3576717" y="1505274"/>
                    <a:pt x="3572378" y="1509613"/>
                    <a:pt x="3567026" y="1509613"/>
                  </a:cubicBezTo>
                  <a:lnTo>
                    <a:pt x="9691" y="1509613"/>
                  </a:lnTo>
                  <a:cubicBezTo>
                    <a:pt x="7121" y="1509613"/>
                    <a:pt x="4656" y="1508591"/>
                    <a:pt x="2839" y="1506774"/>
                  </a:cubicBezTo>
                  <a:cubicBezTo>
                    <a:pt x="1021" y="1504956"/>
                    <a:pt x="0" y="1502491"/>
                    <a:pt x="0" y="1499921"/>
                  </a:cubicBezTo>
                  <a:lnTo>
                    <a:pt x="0" y="9691"/>
                  </a:lnTo>
                  <a:cubicBezTo>
                    <a:pt x="0" y="7121"/>
                    <a:pt x="1021" y="4656"/>
                    <a:pt x="2839" y="2839"/>
                  </a:cubicBezTo>
                  <a:cubicBezTo>
                    <a:pt x="4656" y="1021"/>
                    <a:pt x="7121" y="0"/>
                    <a:pt x="9691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576717" cy="1547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4355198" y="2698742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52978" y="2698742"/>
            <a:ext cx="1415690" cy="1415690"/>
          </a:xfrm>
          <a:custGeom>
            <a:avLst/>
            <a:gdLst/>
            <a:ahLst/>
            <a:cxnLst/>
            <a:rect r="r" b="b" t="t" l="l"/>
            <a:pathLst>
              <a:path h="1415690" w="1415690">
                <a:moveTo>
                  <a:pt x="0" y="0"/>
                </a:moveTo>
                <a:lnTo>
                  <a:pt x="1415690" y="0"/>
                </a:lnTo>
                <a:lnTo>
                  <a:pt x="1415690" y="1415691"/>
                </a:lnTo>
                <a:lnTo>
                  <a:pt x="0" y="1415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781797" y="2828048"/>
            <a:ext cx="1100041" cy="1157080"/>
          </a:xfrm>
          <a:custGeom>
            <a:avLst/>
            <a:gdLst/>
            <a:ahLst/>
            <a:cxnLst/>
            <a:rect r="r" b="b" t="t" l="l"/>
            <a:pathLst>
              <a:path h="1157080" w="1100041">
                <a:moveTo>
                  <a:pt x="0" y="0"/>
                </a:moveTo>
                <a:lnTo>
                  <a:pt x="1100041" y="0"/>
                </a:lnTo>
                <a:lnTo>
                  <a:pt x="1100041" y="1157079"/>
                </a:lnTo>
                <a:lnTo>
                  <a:pt x="0" y="1157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5143" y="-133350"/>
            <a:ext cx="10593310" cy="2308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</a:pPr>
            <a:r>
              <a:rPr lang="en-US" sz="6605" b="true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Video Assembly</a:t>
            </a:r>
          </a:p>
          <a:p>
            <a:pPr algn="l">
              <a:lnSpc>
                <a:spcPts val="9247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917032" y="4359851"/>
            <a:ext cx="4161784" cy="1030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"Added subtitles from</a:t>
            </a:r>
            <a:r>
              <a:rPr lang="en-US" sz="1973" spc="-39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tokenized text in SRT format."</a:t>
            </a:r>
          </a:p>
          <a:p>
            <a:pPr algn="ctr">
              <a:lnSpc>
                <a:spcPts val="2763"/>
              </a:lnSpc>
            </a:pPr>
          </a:p>
        </p:txBody>
      </p:sp>
      <p:sp>
        <p:nvSpPr>
          <p:cNvPr name="AutoShape 14" id="14"/>
          <p:cNvSpPr/>
          <p:nvPr/>
        </p:nvSpPr>
        <p:spPr>
          <a:xfrm>
            <a:off x="8726532" y="2698742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9685461" y="2928391"/>
            <a:ext cx="1635920" cy="1186042"/>
          </a:xfrm>
          <a:custGeom>
            <a:avLst/>
            <a:gdLst/>
            <a:ahLst/>
            <a:cxnLst/>
            <a:rect r="r" b="b" t="t" l="l"/>
            <a:pathLst>
              <a:path h="1186042" w="1635920">
                <a:moveTo>
                  <a:pt x="0" y="0"/>
                </a:moveTo>
                <a:lnTo>
                  <a:pt x="1635920" y="0"/>
                </a:lnTo>
                <a:lnTo>
                  <a:pt x="1635920" y="1186042"/>
                </a:lnTo>
                <a:lnTo>
                  <a:pt x="0" y="11860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222171" y="0"/>
            <a:ext cx="7044594" cy="10631924"/>
          </a:xfrm>
          <a:custGeom>
            <a:avLst/>
            <a:gdLst/>
            <a:ahLst/>
            <a:cxnLst/>
            <a:rect r="r" b="b" t="t" l="l"/>
            <a:pathLst>
              <a:path h="10631924" w="7044594">
                <a:moveTo>
                  <a:pt x="0" y="0"/>
                </a:moveTo>
                <a:lnTo>
                  <a:pt x="7044593" y="0"/>
                </a:lnTo>
                <a:lnTo>
                  <a:pt x="7044593" y="10631924"/>
                </a:lnTo>
                <a:lnTo>
                  <a:pt x="0" y="106319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971" t="0" r="-29718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0" y="4359851"/>
            <a:ext cx="4161784" cy="137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52291" indent="-284097" lvl="2">
              <a:lnSpc>
                <a:spcPts val="2763"/>
              </a:lnSpc>
              <a:buFont typeface="Arial"/>
              <a:buChar char="⚬"/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"Me</a:t>
            </a:r>
            <a:r>
              <a:rPr lang="en-US" sz="1973" spc="-39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rged WaveNet audio and images into video with [e.g., FFmpeg]."</a:t>
            </a:r>
          </a:p>
          <a:p>
            <a:pPr algn="ctr">
              <a:lnSpc>
                <a:spcPts val="2763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4545698" y="4359851"/>
            <a:ext cx="4161784" cy="1030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"Sync</a:t>
            </a:r>
            <a:r>
              <a:rPr lang="en-US" sz="1973" spc="-39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ed audio timestamps to image transitions (&lt;50ms drift)."</a:t>
            </a:r>
          </a:p>
          <a:p>
            <a:pPr algn="ctr">
              <a:lnSpc>
                <a:spcPts val="276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6925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09112" y="4887604"/>
            <a:ext cx="4154377" cy="565794"/>
          </a:xfrm>
          <a:custGeom>
            <a:avLst/>
            <a:gdLst/>
            <a:ahLst/>
            <a:cxnLst/>
            <a:rect r="r" b="b" t="t" l="l"/>
            <a:pathLst>
              <a:path h="565794" w="4154377">
                <a:moveTo>
                  <a:pt x="0" y="0"/>
                </a:moveTo>
                <a:lnTo>
                  <a:pt x="4154377" y="0"/>
                </a:lnTo>
                <a:lnTo>
                  <a:pt x="4154377" y="565793"/>
                </a:lnTo>
                <a:lnTo>
                  <a:pt x="0" y="565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01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68213" y="2076994"/>
            <a:ext cx="4125266" cy="5401893"/>
            <a:chOff x="0" y="0"/>
            <a:chExt cx="1390225" cy="18204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90225" cy="1820451"/>
            </a:xfrm>
            <a:custGeom>
              <a:avLst/>
              <a:gdLst/>
              <a:ahLst/>
              <a:cxnLst/>
              <a:rect r="r" b="b" t="t" l="l"/>
              <a:pathLst>
                <a:path h="1820451" w="1390225">
                  <a:moveTo>
                    <a:pt x="46918" y="0"/>
                  </a:moveTo>
                  <a:lnTo>
                    <a:pt x="1343307" y="0"/>
                  </a:lnTo>
                  <a:cubicBezTo>
                    <a:pt x="1355750" y="0"/>
                    <a:pt x="1367684" y="4943"/>
                    <a:pt x="1376483" y="13742"/>
                  </a:cubicBezTo>
                  <a:cubicBezTo>
                    <a:pt x="1385282" y="22541"/>
                    <a:pt x="1390225" y="34474"/>
                    <a:pt x="1390225" y="46918"/>
                  </a:cubicBezTo>
                  <a:lnTo>
                    <a:pt x="1390225" y="1773533"/>
                  </a:lnTo>
                  <a:cubicBezTo>
                    <a:pt x="1390225" y="1799445"/>
                    <a:pt x="1369219" y="1820451"/>
                    <a:pt x="1343307" y="1820451"/>
                  </a:cubicBezTo>
                  <a:lnTo>
                    <a:pt x="46918" y="1820451"/>
                  </a:lnTo>
                  <a:cubicBezTo>
                    <a:pt x="34474" y="1820451"/>
                    <a:pt x="22541" y="1815508"/>
                    <a:pt x="13742" y="1806709"/>
                  </a:cubicBezTo>
                  <a:cubicBezTo>
                    <a:pt x="4943" y="1797910"/>
                    <a:pt x="0" y="1785977"/>
                    <a:pt x="0" y="1773533"/>
                  </a:cubicBezTo>
                  <a:lnTo>
                    <a:pt x="0" y="46918"/>
                  </a:lnTo>
                  <a:cubicBezTo>
                    <a:pt x="0" y="34474"/>
                    <a:pt x="4943" y="22541"/>
                    <a:pt x="13742" y="13742"/>
                  </a:cubicBezTo>
                  <a:cubicBezTo>
                    <a:pt x="22541" y="4943"/>
                    <a:pt x="34474" y="0"/>
                    <a:pt x="46918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90225" cy="1858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2239103" y="4887604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835387" y="490665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6"/>
                </a:lnTo>
                <a:lnTo>
                  <a:pt x="0" y="582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835387" y="2200961"/>
            <a:ext cx="4203375" cy="5277926"/>
            <a:chOff x="0" y="0"/>
            <a:chExt cx="1416547" cy="17786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6547" cy="1778674"/>
            </a:xfrm>
            <a:custGeom>
              <a:avLst/>
              <a:gdLst/>
              <a:ahLst/>
              <a:cxnLst/>
              <a:rect r="r" b="b" t="t" l="l"/>
              <a:pathLst>
                <a:path h="1778674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732628"/>
                  </a:lnTo>
                  <a:cubicBezTo>
                    <a:pt x="1416547" y="1744840"/>
                    <a:pt x="1411696" y="1756552"/>
                    <a:pt x="1403061" y="1765187"/>
                  </a:cubicBezTo>
                  <a:cubicBezTo>
                    <a:pt x="1394426" y="1773822"/>
                    <a:pt x="1382714" y="1778674"/>
                    <a:pt x="1370502" y="1778674"/>
                  </a:cubicBezTo>
                  <a:lnTo>
                    <a:pt x="46046" y="1778674"/>
                  </a:lnTo>
                  <a:cubicBezTo>
                    <a:pt x="33834" y="1778674"/>
                    <a:pt x="22122" y="1773822"/>
                    <a:pt x="13487" y="1765187"/>
                  </a:cubicBezTo>
                  <a:cubicBezTo>
                    <a:pt x="4851" y="1756552"/>
                    <a:pt x="0" y="1744840"/>
                    <a:pt x="0" y="1732628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16547" cy="18167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6884385" y="4906654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1787863" y="2575539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6" y="0"/>
                </a:lnTo>
                <a:lnTo>
                  <a:pt x="4154376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787863" y="2200961"/>
            <a:ext cx="4203375" cy="5277926"/>
            <a:chOff x="0" y="0"/>
            <a:chExt cx="1416547" cy="177867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16547" cy="1778674"/>
            </a:xfrm>
            <a:custGeom>
              <a:avLst/>
              <a:gdLst/>
              <a:ahLst/>
              <a:cxnLst/>
              <a:rect r="r" b="b" t="t" l="l"/>
              <a:pathLst>
                <a:path h="1778674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732628"/>
                  </a:lnTo>
                  <a:cubicBezTo>
                    <a:pt x="1416547" y="1744840"/>
                    <a:pt x="1411696" y="1756552"/>
                    <a:pt x="1403061" y="1765187"/>
                  </a:cubicBezTo>
                  <a:cubicBezTo>
                    <a:pt x="1394426" y="1773822"/>
                    <a:pt x="1382714" y="1778674"/>
                    <a:pt x="1370502" y="1778674"/>
                  </a:cubicBezTo>
                  <a:lnTo>
                    <a:pt x="46046" y="1778674"/>
                  </a:lnTo>
                  <a:cubicBezTo>
                    <a:pt x="33834" y="1778674"/>
                    <a:pt x="22122" y="1773822"/>
                    <a:pt x="13487" y="1765187"/>
                  </a:cubicBezTo>
                  <a:cubicBezTo>
                    <a:pt x="4851" y="1756552"/>
                    <a:pt x="0" y="1744840"/>
                    <a:pt x="0" y="1732628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416547" cy="18167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1839996" y="4925704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3571337" y="2236410"/>
            <a:ext cx="1606350" cy="1606350"/>
          </a:xfrm>
          <a:custGeom>
            <a:avLst/>
            <a:gdLst/>
            <a:ahLst/>
            <a:cxnLst/>
            <a:rect r="r" b="b" t="t" l="l"/>
            <a:pathLst>
              <a:path h="1606350" w="1606350">
                <a:moveTo>
                  <a:pt x="0" y="0"/>
                </a:moveTo>
                <a:lnTo>
                  <a:pt x="1606349" y="0"/>
                </a:lnTo>
                <a:lnTo>
                  <a:pt x="1606349" y="1606350"/>
                </a:lnTo>
                <a:lnTo>
                  <a:pt x="0" y="1606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069476" y="2393051"/>
            <a:ext cx="1637865" cy="1628140"/>
          </a:xfrm>
          <a:custGeom>
            <a:avLst/>
            <a:gdLst/>
            <a:ahLst/>
            <a:cxnLst/>
            <a:rect r="r" b="b" t="t" l="l"/>
            <a:pathLst>
              <a:path h="1628140" w="1637865">
                <a:moveTo>
                  <a:pt x="0" y="0"/>
                </a:moveTo>
                <a:lnTo>
                  <a:pt x="1637865" y="0"/>
                </a:lnTo>
                <a:lnTo>
                  <a:pt x="1637865" y="1628140"/>
                </a:lnTo>
                <a:lnTo>
                  <a:pt x="0" y="1628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2469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124475" y="2393051"/>
            <a:ext cx="1530150" cy="1530150"/>
          </a:xfrm>
          <a:custGeom>
            <a:avLst/>
            <a:gdLst/>
            <a:ahLst/>
            <a:cxnLst/>
            <a:rect r="r" b="b" t="t" l="l"/>
            <a:pathLst>
              <a:path h="1530150" w="1530150">
                <a:moveTo>
                  <a:pt x="0" y="0"/>
                </a:moveTo>
                <a:lnTo>
                  <a:pt x="1530150" y="0"/>
                </a:lnTo>
                <a:lnTo>
                  <a:pt x="1530150" y="1530149"/>
                </a:lnTo>
                <a:lnTo>
                  <a:pt x="0" y="15301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252503" y="7736062"/>
            <a:ext cx="1925184" cy="1522238"/>
          </a:xfrm>
          <a:custGeom>
            <a:avLst/>
            <a:gdLst/>
            <a:ahLst/>
            <a:cxnLst/>
            <a:rect r="r" b="b" t="t" l="l"/>
            <a:pathLst>
              <a:path h="1522238" w="1925184">
                <a:moveTo>
                  <a:pt x="0" y="0"/>
                </a:moveTo>
                <a:lnTo>
                  <a:pt x="1925183" y="0"/>
                </a:lnTo>
                <a:lnTo>
                  <a:pt x="1925183" y="1522238"/>
                </a:lnTo>
                <a:lnTo>
                  <a:pt x="0" y="15222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069476" y="7736062"/>
            <a:ext cx="1782207" cy="1582384"/>
          </a:xfrm>
          <a:custGeom>
            <a:avLst/>
            <a:gdLst/>
            <a:ahLst/>
            <a:cxnLst/>
            <a:rect r="r" b="b" t="t" l="l"/>
            <a:pathLst>
              <a:path h="1582384" w="1782207">
                <a:moveTo>
                  <a:pt x="0" y="0"/>
                </a:moveTo>
                <a:lnTo>
                  <a:pt x="1782207" y="0"/>
                </a:lnTo>
                <a:lnTo>
                  <a:pt x="1782207" y="1582384"/>
                </a:lnTo>
                <a:lnTo>
                  <a:pt x="0" y="15823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501966" y="7902772"/>
            <a:ext cx="2775168" cy="1355528"/>
          </a:xfrm>
          <a:custGeom>
            <a:avLst/>
            <a:gdLst/>
            <a:ahLst/>
            <a:cxnLst/>
            <a:rect r="r" b="b" t="t" l="l"/>
            <a:pathLst>
              <a:path h="1355528" w="2775168">
                <a:moveTo>
                  <a:pt x="0" y="0"/>
                </a:moveTo>
                <a:lnTo>
                  <a:pt x="2775168" y="0"/>
                </a:lnTo>
                <a:lnTo>
                  <a:pt x="2775168" y="1355528"/>
                </a:lnTo>
                <a:lnTo>
                  <a:pt x="0" y="13555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058724" y="609601"/>
            <a:ext cx="6901855" cy="1965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3720" b="true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Technical Highlights &amp; Scalability</a:t>
            </a:r>
          </a:p>
          <a:p>
            <a:pPr algn="ctr" marL="0" indent="0" lvl="0">
              <a:lnSpc>
                <a:spcPts val="5208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2496700" y="5104954"/>
            <a:ext cx="3579202" cy="141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4"/>
              </a:lnSpc>
            </a:pPr>
            <a:r>
              <a:rPr lang="en-US" sz="2010" spc="-4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Python, NLTK/Spacy, BERT, Google WaveNet, OpenAI API, FFmpeg.</a:t>
            </a:r>
          </a:p>
          <a:p>
            <a:pPr algn="ctr">
              <a:lnSpc>
                <a:spcPts val="2814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2584910" y="3944991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Tech Stack: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066494" y="5049529"/>
            <a:ext cx="3579202" cy="111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4"/>
              </a:lnSpc>
            </a:pPr>
            <a:r>
              <a:rPr lang="en-US" sz="2110" spc="-42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Google Cloud for batch processing 100+ scripts</a:t>
            </a:r>
          </a:p>
          <a:p>
            <a:pPr algn="ctr">
              <a:lnSpc>
                <a:spcPts val="2954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7066494" y="4126707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Scalability: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099949" y="5076825"/>
            <a:ext cx="3842290" cy="1571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0"/>
              </a:lnSpc>
            </a:pPr>
            <a:r>
              <a:rPr lang="en-US" sz="2243" spc="-44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10-min story in ~1 min, ~$0.016/1M chars (WaveNet pricing).</a:t>
            </a:r>
          </a:p>
          <a:p>
            <a:pPr algn="ctr">
              <a:lnSpc>
                <a:spcPts val="3140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2144055" y="4126707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Performance: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990215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2713475" y="578005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13104" y="5282783"/>
            <a:ext cx="10354262" cy="4412223"/>
            <a:chOff x="0" y="0"/>
            <a:chExt cx="2727049" cy="11620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27048" cy="1162067"/>
            </a:xfrm>
            <a:custGeom>
              <a:avLst/>
              <a:gdLst/>
              <a:ahLst/>
              <a:cxnLst/>
              <a:rect r="r" b="b" t="t" l="l"/>
              <a:pathLst>
                <a:path h="1162067" w="2727048">
                  <a:moveTo>
                    <a:pt x="0" y="0"/>
                  </a:moveTo>
                  <a:lnTo>
                    <a:pt x="2727048" y="0"/>
                  </a:lnTo>
                  <a:lnTo>
                    <a:pt x="2727048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27049" cy="1200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616431" y="2959994"/>
            <a:ext cx="6356958" cy="6735012"/>
          </a:xfrm>
          <a:custGeom>
            <a:avLst/>
            <a:gdLst/>
            <a:ahLst/>
            <a:cxnLst/>
            <a:rect r="r" b="b" t="t" l="l"/>
            <a:pathLst>
              <a:path h="6735012" w="6356958">
                <a:moveTo>
                  <a:pt x="0" y="0"/>
                </a:moveTo>
                <a:lnTo>
                  <a:pt x="6356958" y="0"/>
                </a:lnTo>
                <a:lnTo>
                  <a:pt x="6356958" y="6735012"/>
                </a:lnTo>
                <a:lnTo>
                  <a:pt x="0" y="673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73" t="0" r="-297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6855720"/>
            <a:ext cx="9837888" cy="232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4"/>
              </a:lnSpc>
            </a:pPr>
            <a:r>
              <a:rPr lang="en-US" sz="2774" spc="-55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"Stop hiring voice actors or wasting hours editing. Feed a script to our AI, pick a voice (or clone yours), and get studio-ready audio in seconds. Perfect for scaling content without sacrificing quality."</a:t>
            </a:r>
          </a:p>
          <a:p>
            <a:pPr algn="ctr" marL="0" indent="0" lvl="0">
              <a:lnSpc>
                <a:spcPts val="3023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524124" y="1446058"/>
            <a:ext cx="6619876" cy="1335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  <a:spcBef>
                <a:spcPct val="0"/>
              </a:spcBef>
            </a:pPr>
            <a:r>
              <a:rPr lang="en-US" sz="779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FINAL PITCH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DAGhIZvmjWE</dc:identifier>
  <dcterms:modified xsi:type="dcterms:W3CDTF">2011-08-01T06:04:30Z</dcterms:modified>
  <cp:revision>1</cp:revision>
  <dc:title>By: Team Kirmada</dc:title>
</cp:coreProperties>
</file>